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12192000" cy="6858000"/>
  <p:notesSz cx="12192000" cy="6858000"/>
  <p:defaultTextStyle>
    <a:defPPr>
      <a:defRPr lang="sv-FI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presProps" Target="presProps.xml" /><Relationship Id="rId47" Type="http://schemas.openxmlformats.org/officeDocument/2006/relationships/tableStyles" Target="tableStyles.xml" /><Relationship Id="rId4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Rubrikbild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objekt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94498" y="487017"/>
            <a:ext cx="3810264" cy="3353463"/>
          </a:xfrm>
          <a:prstGeom prst="rect">
            <a:avLst/>
          </a:prstGeom>
        </p:spPr>
      </p:pic>
      <p:sp>
        <p:nvSpPr>
          <p:cNvPr id="2" name="Rubrik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3999" y="4455910"/>
            <a:ext cx="9144000" cy="832853"/>
          </a:xfrm>
        </p:spPr>
        <p:txBody>
          <a:bodyPr anchor="t">
            <a:normAutofit/>
          </a:bodyPr>
          <a:lstStyle>
            <a:lvl1pPr algn="ctr">
              <a:defRPr sz="24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9" y="5437312"/>
            <a:ext cx="9144000" cy="620629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7" name="Rektangel 6" hidden="0"/>
          <p:cNvSpPr/>
          <p:nvPr isPhoto="0" userDrawn="0"/>
        </p:nvSpPr>
        <p:spPr bwMode="auto">
          <a:xfrm>
            <a:off x="0" y="6136639"/>
            <a:ext cx="12192000" cy="72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Rubrik och lodrät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5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Lodrät rubrik och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Lodrät rubrik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5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38200" y="3506149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940876"/>
            <a:ext cx="5181600" cy="423608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940876"/>
            <a:ext cx="5181600" cy="423608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954741"/>
            <a:ext cx="5157787" cy="323492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954741"/>
            <a:ext cx="5183188" cy="323492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defRPr lang="en-US" sz="5400">
                <a:gradFill>
                  <a:gsLst>
                    <a:gs pos="0">
                      <a:schemeClr val="accent1"/>
                    </a:gs>
                    <a:gs pos="100000">
                      <a:schemeClr val="tx2"/>
                    </a:gs>
                  </a:gsLst>
                  <a:lin ang="0" scaled="1"/>
                </a:gradFill>
                <a:latin typeface="Aharoni"/>
                <a:ea typeface="+mn-ea"/>
                <a:cs typeface="Angsana New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>
              <a:lnSpc>
                <a:spcPct val="11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Rubrik och innehål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5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defRPr lang="en-US" sz="5400">
                <a:gradFill>
                  <a:gsLst>
                    <a:gs pos="0">
                      <a:schemeClr val="accent1"/>
                    </a:gs>
                    <a:gs pos="100000">
                      <a:schemeClr val="tx2"/>
                    </a:gs>
                  </a:gsLst>
                  <a:lin ang="0" scaled="1"/>
                </a:gradFill>
                <a:latin typeface="Aharoni"/>
                <a:ea typeface="+mn-ea"/>
                <a:cs typeface="Angsana New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561462" y="457201"/>
            <a:ext cx="5793924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>
              <a:lnSpc>
                <a:spcPct val="11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353848" y="365125"/>
            <a:ext cx="3999952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626546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vsnittsrubri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v-SE"/>
              <a:t>Redigera format för bakgrundstext</a:t>
            </a:r>
            <a:endParaRPr/>
          </a:p>
        </p:txBody>
      </p:sp>
      <p:sp>
        <p:nvSpPr>
          <p:cNvPr id="4" name="Platshållare för datum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5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vå innehållsdela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6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Jämförels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v-SE"/>
              <a:t>Redigera format för bakgrundstext</a:t>
            </a:r>
            <a:endParaRPr/>
          </a:p>
        </p:txBody>
      </p:sp>
      <p:sp>
        <p:nvSpPr>
          <p:cNvPr id="4" name="Platshållare för innehåll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v-SE"/>
              <a:t>Redigera format för bakgrundstext</a:t>
            </a:r>
            <a:endParaRPr/>
          </a:p>
        </p:txBody>
      </p:sp>
      <p:sp>
        <p:nvSpPr>
          <p:cNvPr id="6" name="Platshållare för innehåll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8" name="Platshållare för bildnummer 4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Endast rubri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4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o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datum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3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nehåll med bild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v-SE"/>
              <a:t>Redigera format för bakgrundstext</a:t>
            </a:r>
            <a:endParaRPr/>
          </a:p>
        </p:txBody>
      </p:sp>
      <p:sp>
        <p:nvSpPr>
          <p:cNvPr id="5" name="Platshållare för datum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6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ed bild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4" name="Platshållare för text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v-SE"/>
              <a:t>Redigera format för bakgrundstext</a:t>
            </a:r>
            <a:endParaRPr/>
          </a:p>
        </p:txBody>
      </p:sp>
      <p:sp>
        <p:nvSpPr>
          <p:cNvPr id="5" name="Platshållare för datum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sp>
        <p:nvSpPr>
          <p:cNvPr id="6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ktangel 6" hidden="0"/>
          <p:cNvSpPr/>
          <p:nvPr isPhoto="0" userDrawn="0"/>
        </p:nvSpPr>
        <p:spPr bwMode="auto"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FI"/>
          </a:p>
        </p:txBody>
      </p:sp>
      <p:sp>
        <p:nvSpPr>
          <p:cNvPr id="2" name="Platshållare för 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sv-SE"/>
              <a:t>Klicka här för att ändra format</a:t>
            </a:r>
            <a:endParaRPr lang="sv-FI"/>
          </a:p>
        </p:txBody>
      </p:sp>
      <p:sp>
        <p:nvSpPr>
          <p:cNvPr id="3" name="Platshållare för text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262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945875" y="6333661"/>
            <a:ext cx="240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B6DA92-3CE5-425B-B4C6-6A94D64B91B2}" type="datetimeFigureOut">
              <a:rPr lang="sv-FI"/>
              <a:t/>
            </a:fld>
            <a:endParaRPr lang="sv-FI"/>
          </a:p>
        </p:txBody>
      </p:sp>
      <p:pic>
        <p:nvPicPr>
          <p:cNvPr id="9" name="Bildobjekt 8" hidden="0"/>
          <p:cNvPicPr>
            <a:picLocks noChangeAspect="1"/>
          </p:cNvPicPr>
          <p:nvPr isPhoto="0" userDrawn="0"/>
        </p:nvPicPr>
        <p:blipFill>
          <a:blip r:embed="rId13"/>
          <a:stretch/>
        </p:blipFill>
        <p:spPr bwMode="auto">
          <a:xfrm>
            <a:off x="838200" y="6087979"/>
            <a:ext cx="2407925" cy="856490"/>
          </a:xfrm>
          <a:prstGeom prst="rect">
            <a:avLst/>
          </a:prstGeom>
        </p:spPr>
      </p:pic>
      <p:sp>
        <p:nvSpPr>
          <p:cNvPr id="8" name="Platshållare för bildnummer 4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4724399" y="6353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6F8A35-F76D-45FC-AAAF-C6538D4E0AC1}" type="slidenum">
              <a:rPr lang="sv-FI"/>
              <a:t/>
            </a:fld>
            <a:endParaRPr lang="sv-FI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2"/>
          </a:solidFill>
          <a:latin typeface="Georgia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2766A6-3C10-4AB8-86A1-BB1F0CDA7EF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60201-1C40-4B39-813D-5CD9493BAEED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lang="en-US" sz="5400"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atin typeface="Aharoni"/>
          <a:ea typeface="+mn-ea"/>
          <a:cs typeface="Angsana New"/>
        </a:defRPr>
      </a:lvl1pPr>
    </p:titleStyle>
    <p:bodyStyle>
      <a:lvl1pPr marL="228600" indent="-228600" algn="l" defTabSz="914400">
        <a:lnSpc>
          <a:spcPct val="110000"/>
        </a:lnSpc>
        <a:spcBef>
          <a:spcPts val="1000"/>
        </a:spcBef>
        <a:buClr>
          <a:schemeClr val="tx2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10000"/>
        </a:lnSpc>
        <a:spcBef>
          <a:spcPts val="500"/>
        </a:spcBef>
        <a:buClr>
          <a:schemeClr val="tx2"/>
        </a:buClr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10000"/>
        </a:lnSpc>
        <a:spcBef>
          <a:spcPts val="500"/>
        </a:spcBef>
        <a:buClr>
          <a:schemeClr val="tx2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10000"/>
        </a:lnSpc>
        <a:spcBef>
          <a:spcPts val="500"/>
        </a:spcBef>
        <a:buClr>
          <a:schemeClr val="tx2"/>
        </a:buClr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10000"/>
        </a:lnSpc>
        <a:spcBef>
          <a:spcPts val="500"/>
        </a:spcBef>
        <a:buClr>
          <a:schemeClr val="tx2"/>
        </a:buClr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3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g"/><Relationship Id="rId3" Type="http://schemas.openxmlformats.org/officeDocument/2006/relationships/hyperlink" Target="mailto:vippe.leminen@sydkusten.fi" TargetMode="External"/><Relationship Id="rId4" Type="http://schemas.openxmlformats.org/officeDocument/2006/relationships/hyperlink" Target="mailto:johanna.bjorkholm@kulturosterbotten.fi" TargetMode="Externa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3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microsoft.com/office/2007/relationships/media" Target="../media/display8image24"/><Relationship Id="rId4" Type="http://schemas.openxmlformats.org/officeDocument/2006/relationships/video" Target="display8image24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objekt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842146" y="142874"/>
            <a:ext cx="4507707" cy="5634633"/>
          </a:xfrm>
          <a:prstGeom prst="rect">
            <a:avLst/>
          </a:prstGeom>
        </p:spPr>
      </p:pic>
      <p:pic>
        <p:nvPicPr>
          <p:cNvPr id="3" name="Bild 2" descr="Dansa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302072" y="3878761"/>
            <a:ext cx="914400" cy="914400"/>
          </a:xfrm>
          <a:prstGeom prst="rect">
            <a:avLst/>
          </a:prstGeom>
        </p:spPr>
      </p:pic>
      <p:pic>
        <p:nvPicPr>
          <p:cNvPr id="5" name="Bild 4" descr="Trumma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191625" y="2247900"/>
            <a:ext cx="914400" cy="914400"/>
          </a:xfrm>
          <a:prstGeom prst="rect">
            <a:avLst/>
          </a:prstGeom>
        </p:spPr>
      </p:pic>
      <p:pic>
        <p:nvPicPr>
          <p:cNvPr id="8" name="Bild 7" descr="Drama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768673" y="2064840"/>
            <a:ext cx="914400" cy="914400"/>
          </a:xfrm>
          <a:prstGeom prst="rect">
            <a:avLst/>
          </a:prstGeom>
        </p:spPr>
      </p:pic>
      <p:pic>
        <p:nvPicPr>
          <p:cNvPr id="10" name="Bild 9" descr="Pensel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8924925" y="4863107"/>
            <a:ext cx="914400" cy="914400"/>
          </a:xfrm>
          <a:prstGeom prst="rect">
            <a:avLst/>
          </a:prstGeom>
        </p:spPr>
      </p:pic>
      <p:pic>
        <p:nvPicPr>
          <p:cNvPr id="12" name="Bild 11" descr="Stänk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9508926" y="5114925"/>
            <a:ext cx="914400" cy="914400"/>
          </a:xfrm>
          <a:prstGeom prst="rect">
            <a:avLst/>
          </a:prstGeom>
        </p:spPr>
      </p:pic>
      <p:pic>
        <p:nvPicPr>
          <p:cNvPr id="14" name="Bild 13" descr="Linjal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647699" y="495300"/>
            <a:ext cx="914400" cy="914400"/>
          </a:xfrm>
          <a:prstGeom prst="rect">
            <a:avLst/>
          </a:prstGeom>
        </p:spPr>
      </p:pic>
      <p:pic>
        <p:nvPicPr>
          <p:cNvPr id="16" name="Bild 15" descr="Hem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1104899" y="662580"/>
            <a:ext cx="914400" cy="914400"/>
          </a:xfrm>
          <a:prstGeom prst="rect">
            <a:avLst/>
          </a:prstGeom>
        </p:spPr>
      </p:pic>
      <p:pic>
        <p:nvPicPr>
          <p:cNvPr id="18" name="Bild 17" descr="Böcker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10423326" y="371475"/>
            <a:ext cx="914400" cy="914400"/>
          </a:xfrm>
          <a:prstGeom prst="rect">
            <a:avLst/>
          </a:prstGeom>
        </p:spPr>
      </p:pic>
      <p:pic>
        <p:nvPicPr>
          <p:cNvPr id="20" name="Bild 19" descr="Skrivplatta" hidden="0"/>
          <p:cNvPicPr>
            <a:picLocks noChangeAspect="1"/>
          </p:cNvPicPr>
          <p:nvPr isPhoto="0" userDrawn="0"/>
        </p:nvPicPr>
        <p:blipFill>
          <a:blip r:embed="rId11"/>
          <a:stretch/>
        </p:blipFill>
        <p:spPr bwMode="auto">
          <a:xfrm>
            <a:off x="10315575" y="3467100"/>
            <a:ext cx="914400" cy="914400"/>
          </a:xfrm>
          <a:prstGeom prst="rect">
            <a:avLst/>
          </a:prstGeom>
        </p:spPr>
      </p:pic>
      <p:pic>
        <p:nvPicPr>
          <p:cNvPr id="22" name="Bild 21" descr="Filmrulle" hidden="0"/>
          <p:cNvPicPr>
            <a:picLocks noChangeAspect="1"/>
          </p:cNvPicPr>
          <p:nvPr isPhoto="0" userDrawn="0"/>
        </p:nvPicPr>
        <p:blipFill>
          <a:blip r:embed="rId12"/>
          <a:stretch/>
        </p:blipFill>
        <p:spPr bwMode="auto">
          <a:xfrm>
            <a:off x="190499" y="3305175"/>
            <a:ext cx="914400" cy="914400"/>
          </a:xfrm>
          <a:prstGeom prst="rect">
            <a:avLst/>
          </a:prstGeom>
        </p:spPr>
      </p:pic>
      <p:pic>
        <p:nvPicPr>
          <p:cNvPr id="24" name="Bild 23" descr="Skål" hidden="0"/>
          <p:cNvPicPr>
            <a:picLocks noChangeAspect="1"/>
          </p:cNvPicPr>
          <p:nvPr isPhoto="0" userDrawn="0"/>
        </p:nvPicPr>
        <p:blipFill>
          <a:blip r:embed="rId13"/>
          <a:stretch/>
        </p:blipFill>
        <p:spPr bwMode="auto">
          <a:xfrm>
            <a:off x="8594526" y="1080493"/>
            <a:ext cx="914400" cy="914400"/>
          </a:xfrm>
          <a:prstGeom prst="rect">
            <a:avLst/>
          </a:prstGeom>
        </p:spPr>
      </p:pic>
      <p:pic>
        <p:nvPicPr>
          <p:cNvPr id="26" name="Bild 25" descr="Drakdans" hidden="0"/>
          <p:cNvPicPr>
            <a:picLocks noChangeAspect="1"/>
          </p:cNvPicPr>
          <p:nvPr isPhoto="0" userDrawn="0"/>
        </p:nvPicPr>
        <p:blipFill>
          <a:blip r:embed="rId14"/>
          <a:stretch/>
        </p:blipFill>
        <p:spPr bwMode="auto">
          <a:xfrm>
            <a:off x="647699" y="4676775"/>
            <a:ext cx="914400" cy="914400"/>
          </a:xfrm>
          <a:prstGeom prst="rect">
            <a:avLst/>
          </a:prstGeom>
        </p:spPr>
      </p:pic>
      <p:pic>
        <p:nvPicPr>
          <p:cNvPr id="28" name="Bild 27" descr="Tankebubbla" hidden="0"/>
          <p:cNvPicPr>
            <a:picLocks noChangeAspect="1"/>
          </p:cNvPicPr>
          <p:nvPr isPhoto="0" userDrawn="0"/>
        </p:nvPicPr>
        <p:blipFill>
          <a:blip r:embed="rId15"/>
          <a:stretch/>
        </p:blipFill>
        <p:spPr bwMode="auto">
          <a:xfrm>
            <a:off x="10880526" y="1790700"/>
            <a:ext cx="914400" cy="914400"/>
          </a:xfrm>
          <a:prstGeom prst="rect">
            <a:avLst/>
          </a:prstGeom>
        </p:spPr>
      </p:pic>
      <p:pic>
        <p:nvPicPr>
          <p:cNvPr id="30" name="Bild 29" descr="Radiomikrofon" hidden="0"/>
          <p:cNvPicPr>
            <a:picLocks noChangeAspect="1"/>
          </p:cNvPicPr>
          <p:nvPr isPhoto="0" userDrawn="0"/>
        </p:nvPicPr>
        <p:blipFill>
          <a:blip r:embed="rId16"/>
          <a:stretch/>
        </p:blipFill>
        <p:spPr bwMode="auto">
          <a:xfrm>
            <a:off x="2827435" y="371475"/>
            <a:ext cx="914400" cy="914400"/>
          </a:xfrm>
          <a:prstGeom prst="rect">
            <a:avLst/>
          </a:prstGeom>
        </p:spPr>
      </p:pic>
      <p:pic>
        <p:nvPicPr>
          <p:cNvPr id="32" name="Bild 31" descr="Fotavtryck" hidden="0"/>
          <p:cNvPicPr>
            <a:picLocks noChangeAspect="1"/>
          </p:cNvPicPr>
          <p:nvPr isPhoto="0" userDrawn="0"/>
        </p:nvPicPr>
        <p:blipFill>
          <a:blip r:embed="rId17"/>
          <a:stretch/>
        </p:blipFill>
        <p:spPr bwMode="auto">
          <a:xfrm>
            <a:off x="2635746" y="5038725"/>
            <a:ext cx="914400" cy="914400"/>
          </a:xfrm>
          <a:prstGeom prst="rect">
            <a:avLst/>
          </a:prstGeom>
        </p:spPr>
      </p:pic>
      <p:pic>
        <p:nvPicPr>
          <p:cNvPr id="34" name="Bild 33" descr="Elgitarr" hidden="0"/>
          <p:cNvPicPr>
            <a:picLocks noChangeAspect="1"/>
          </p:cNvPicPr>
          <p:nvPr isPhoto="0" userDrawn="0"/>
        </p:nvPicPr>
        <p:blipFill>
          <a:blip r:embed="rId18"/>
          <a:stretch/>
        </p:blipFill>
        <p:spPr bwMode="auto">
          <a:xfrm>
            <a:off x="11007327" y="4581525"/>
            <a:ext cx="914400" cy="914400"/>
          </a:xfrm>
          <a:prstGeom prst="rect">
            <a:avLst/>
          </a:prstGeom>
        </p:spPr>
      </p:pic>
      <p:pic>
        <p:nvPicPr>
          <p:cNvPr id="36" name="Bild 35" descr="Hjärta" hidden="0"/>
          <p:cNvPicPr>
            <a:picLocks noChangeAspect="1"/>
          </p:cNvPicPr>
          <p:nvPr isPhoto="0" userDrawn="0"/>
        </p:nvPicPr>
        <p:blipFill>
          <a:blip r:embed="rId19"/>
          <a:stretch/>
        </p:blipFill>
        <p:spPr bwMode="auto">
          <a:xfrm>
            <a:off x="8518327" y="3555503"/>
            <a:ext cx="914400" cy="914400"/>
          </a:xfrm>
          <a:prstGeom prst="rect">
            <a:avLst/>
          </a:prstGeom>
        </p:spPr>
      </p:pic>
      <p:pic>
        <p:nvPicPr>
          <p:cNvPr id="38" name="Bild 37" descr="Festmask" hidden="0"/>
          <p:cNvPicPr>
            <a:picLocks noChangeAspect="1"/>
          </p:cNvPicPr>
          <p:nvPr isPhoto="0" userDrawn="0"/>
        </p:nvPicPr>
        <p:blipFill>
          <a:blip r:embed="rId20"/>
          <a:stretch/>
        </p:blipFill>
        <p:spPr bwMode="auto">
          <a:xfrm>
            <a:off x="536972" y="1933575"/>
            <a:ext cx="914400" cy="914400"/>
          </a:xfrm>
          <a:prstGeom prst="rect">
            <a:avLst/>
          </a:prstGeom>
        </p:spPr>
      </p:pic>
      <p:pic>
        <p:nvPicPr>
          <p:cNvPr id="40" name="Bild 39" descr="Glödlampa och kugghjul" hidden="0"/>
          <p:cNvPicPr>
            <a:picLocks noChangeAspect="1"/>
          </p:cNvPicPr>
          <p:nvPr isPhoto="0" userDrawn="0"/>
        </p:nvPicPr>
        <p:blipFill>
          <a:blip r:embed="rId21"/>
          <a:stretch/>
        </p:blipFill>
        <p:spPr bwMode="auto">
          <a:xfrm>
            <a:off x="2651521" y="2841579"/>
            <a:ext cx="914400" cy="914400"/>
          </a:xfrm>
          <a:prstGeom prst="rect">
            <a:avLst/>
          </a:prstGeom>
        </p:spPr>
      </p:pic>
      <p:pic>
        <p:nvPicPr>
          <p:cNvPr id="42" name="Bild 41" descr="Bildskärm" hidden="0"/>
          <p:cNvPicPr>
            <a:picLocks noChangeAspect="1"/>
          </p:cNvPicPr>
          <p:nvPr isPhoto="0" userDrawn="0"/>
        </p:nvPicPr>
        <p:blipFill>
          <a:blip r:embed="rId22"/>
          <a:stretch/>
        </p:blipFill>
        <p:spPr bwMode="auto">
          <a:xfrm>
            <a:off x="11087101" y="270510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1590675"/>
            <a:ext cx="78200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0">
                <a:solidFill>
                  <a:schemeClr val="tx2"/>
                </a:solidFill>
              </a:rPr>
              <a:t>SKAPA ännu mera</a:t>
            </a:r>
            <a:endParaRPr lang="sv-FI" sz="6000">
              <a:solidFill>
                <a:schemeClr val="tx2"/>
              </a:solidFill>
            </a:endParaRPr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sv-SE" sz="3200">
                <a:solidFill>
                  <a:schemeClr val="tx2"/>
                </a:solidFill>
              </a:rPr>
              <a:t>Ett scensamtal med tre </a:t>
            </a:r>
            <a:endParaRPr/>
          </a:p>
          <a:p>
            <a:pPr algn="ctr">
              <a:defRPr/>
            </a:pPr>
            <a:r>
              <a:rPr lang="sv-SE" sz="3200">
                <a:solidFill>
                  <a:schemeClr val="tx2"/>
                </a:solidFill>
              </a:rPr>
              <a:t>nationella SKAPA-projekt</a:t>
            </a:r>
            <a:endParaRPr lang="sv-SE" sz="2400"/>
          </a:p>
          <a:p>
            <a:pPr algn="ctr">
              <a:defRPr/>
            </a:pPr>
            <a:r>
              <a:rPr lang="sv-SE" sz="2400"/>
              <a:t>	</a:t>
            </a:r>
            <a:endParaRPr/>
          </a:p>
          <a:p>
            <a:pPr algn="ctr">
              <a:defRPr/>
            </a:pPr>
            <a:r>
              <a:rPr lang="sv-SE" sz="2400"/>
              <a:t>Sigrid Ducander, Monica Martens-Seppelin </a:t>
            </a:r>
            <a:endParaRPr/>
          </a:p>
          <a:p>
            <a:pPr algn="ctr">
              <a:defRPr/>
            </a:pPr>
            <a:r>
              <a:rPr lang="sv-SE" sz="2400"/>
              <a:t>och Nina Dahl-Tallgren </a:t>
            </a:r>
            <a:br>
              <a:rPr lang="sv-SE" sz="2400"/>
            </a:br>
            <a:endParaRPr lang="sv-SE" sz="2400"/>
          </a:p>
          <a:p>
            <a:pPr algn="ctr">
              <a:defRPr/>
            </a:pPr>
            <a:r>
              <a:rPr lang="sv-SE" sz="2400"/>
              <a:t>Samtalet modereras av Katarina von Numers-Ekman</a:t>
            </a:r>
            <a:endParaRPr/>
          </a:p>
          <a:p>
            <a:pPr algn="ctr">
              <a:defRPr/>
            </a:pPr>
            <a:endParaRPr lang="sv-SE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1967061"/>
            <a:ext cx="78200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4400">
                <a:solidFill>
                  <a:schemeClr val="tx2"/>
                </a:solidFill>
              </a:rPr>
              <a:t>Tips för dej som söker </a:t>
            </a:r>
            <a:endParaRPr/>
          </a:p>
          <a:p>
            <a:pPr algn="ctr">
              <a:defRPr/>
            </a:pPr>
            <a:r>
              <a:rPr lang="sv-SE" sz="4400">
                <a:solidFill>
                  <a:schemeClr val="tx2"/>
                </a:solidFill>
              </a:rPr>
              <a:t>SKAPA-finansiering i oktober</a:t>
            </a:r>
            <a:endParaRPr lang="sv-FI" sz="4400">
              <a:solidFill>
                <a:schemeClr val="tx2"/>
              </a:solidFill>
            </a:endParaRPr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r>
              <a:rPr lang="sv-SE" sz="2400"/>
              <a:t>Katarina von Numers-Ekman</a:t>
            </a:r>
            <a:br>
              <a:rPr lang="sv-SE" sz="2400"/>
            </a:br>
            <a:r>
              <a:rPr lang="sv-SE" sz="2400"/>
              <a:t>ombudsman, Svenska kulturfonden</a:t>
            </a:r>
            <a:endParaRPr/>
          </a:p>
          <a:p>
            <a:pPr algn="ctr">
              <a:defRPr/>
            </a:pPr>
            <a:endParaRPr lang="sv-SE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6878959" name="" hidden="0"/>
          <p:cNvSpPr/>
          <p:nvPr isPhoto="0" userDrawn="0"/>
        </p:nvSpPr>
        <p:spPr bwMode="auto">
          <a:xfrm flipH="0" flipV="0">
            <a:off x="1461897" y="259442"/>
            <a:ext cx="9176673" cy="2529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 algn="ctr">
              <a:defRPr/>
            </a:pPr>
            <a:r>
              <a:rPr sz="40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Du kan ladda ner presentationerna </a:t>
            </a:r>
            <a:endParaRPr sz="40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  <a:p>
            <a:pPr algn="ctr">
              <a:defRPr/>
            </a:pPr>
            <a:r>
              <a:rPr sz="40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från våra tidigare SKAPA-evenemang</a:t>
            </a:r>
            <a:endParaRPr sz="40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  <a:p>
            <a:pPr algn="ctr">
              <a:defRPr/>
            </a:pPr>
            <a:r>
              <a:rPr sz="40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på www.kulturfonden.fi</a:t>
            </a:r>
            <a:endParaRPr sz="40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953115576" name="" hidden="0"/>
          <p:cNvSpPr/>
          <p:nvPr isPhoto="0" userDrawn="0"/>
        </p:nvSpPr>
        <p:spPr bwMode="auto">
          <a:xfrm flipH="0" flipV="0">
            <a:off x="6240702" y="5945232"/>
            <a:ext cx="183816" cy="26377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155776659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09188" y="2377609"/>
            <a:ext cx="11063027" cy="356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1271855" name="" hidden="0"/>
          <p:cNvSpPr txBox="1"/>
          <p:nvPr isPhoto="0" userDrawn="0"/>
        </p:nvSpPr>
        <p:spPr bwMode="auto">
          <a:xfrm flipH="0" flipV="0">
            <a:off x="1106849" y="2994660"/>
            <a:ext cx="10058400" cy="171068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44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Syftet med SKAPA är att </a:t>
            </a:r>
            <a:r>
              <a:rPr sz="4400" b="0" i="1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åstadkomma hållbar förändring på strukturell nivå</a:t>
            </a:r>
            <a:r>
              <a:rPr sz="44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.</a:t>
            </a:r>
            <a:endParaRPr sz="4400"/>
          </a:p>
        </p:txBody>
      </p:sp>
      <p:pic>
        <p:nvPicPr>
          <p:cNvPr id="167853825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4" y="438148"/>
            <a:ext cx="1453752" cy="181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9029397" name="" hidden="0"/>
          <p:cNvSpPr/>
          <p:nvPr isPhoto="0" userDrawn="0"/>
        </p:nvSpPr>
        <p:spPr bwMode="auto">
          <a:xfrm flipH="0" flipV="0">
            <a:off x="858619" y="1474470"/>
            <a:ext cx="11049580" cy="422147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 marL="482137" indent="-482137">
              <a:buFont typeface="Arial"/>
              <a:buChar char="•"/>
              <a:defRPr/>
            </a:pPr>
            <a:r>
              <a:rPr sz="3600" b="0" i="0" u="none">
                <a:solidFill>
                  <a:srgbClr val="383838"/>
                </a:solidFill>
                <a:latin typeface="Georgia"/>
                <a:ea typeface="Georgia"/>
                <a:cs typeface="Georgia"/>
              </a:rPr>
              <a:t>enskilda kommuner, samkommuner, andra kommunala samfund och samarbetsorgan mellan flera kommuner</a:t>
            </a:r>
            <a:endParaRPr sz="3600" b="0" i="0" u="none">
              <a:solidFill>
                <a:srgbClr val="383838"/>
              </a:solidFill>
              <a:latin typeface="Georgia"/>
              <a:ea typeface="Georgia"/>
              <a:cs typeface="Georgia"/>
            </a:endParaRPr>
          </a:p>
          <a:p>
            <a:pPr marL="482137" indent="-482137">
              <a:buFont typeface="Arial"/>
              <a:buChar char="•"/>
              <a:defRPr/>
            </a:pPr>
            <a:r>
              <a:rPr sz="3600" b="0" i="0" u="none">
                <a:solidFill>
                  <a:srgbClr val="383838"/>
                </a:solidFill>
                <a:latin typeface="Georgia"/>
                <a:ea typeface="Georgia"/>
                <a:cs typeface="Georgia"/>
              </a:rPr>
              <a:t>universitet och högskolor som utbildar lärare och pedagoger inom konstämnen</a:t>
            </a:r>
            <a:endParaRPr sz="3600" b="0" i="0" u="none">
              <a:solidFill>
                <a:srgbClr val="383838"/>
              </a:solidFill>
              <a:latin typeface="Georgia"/>
              <a:ea typeface="Georgia"/>
              <a:cs typeface="Georgia"/>
            </a:endParaRPr>
          </a:p>
          <a:p>
            <a:pPr marL="482137" indent="-482137">
              <a:buFont typeface="Arial"/>
              <a:buChar char="•"/>
              <a:defRPr/>
            </a:pPr>
            <a:r>
              <a:rPr sz="3600" b="0" i="0" u="none">
                <a:solidFill>
                  <a:srgbClr val="383838"/>
                </a:solidFill>
                <a:latin typeface="Georgia"/>
                <a:ea typeface="Georgia"/>
                <a:cs typeface="Georgia"/>
              </a:rPr>
              <a:t>aktörer som ordnar pedagogisk fortbildning i konstämnen</a:t>
            </a:r>
            <a:endParaRPr sz="3600" b="0" i="0" u="none">
              <a:solidFill>
                <a:srgbClr val="383838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1679116808" name="" hidden="0"/>
          <p:cNvSpPr txBox="1"/>
          <p:nvPr isPhoto="0" userDrawn="0"/>
        </p:nvSpPr>
        <p:spPr bwMode="auto">
          <a:xfrm flipH="0" flipV="0">
            <a:off x="782709" y="579119"/>
            <a:ext cx="10801350" cy="100202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Vem kan ansöka om SKAPA-finansiering?</a:t>
            </a:r>
            <a:endParaRPr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2137187" name="" hidden="0"/>
          <p:cNvSpPr/>
          <p:nvPr isPhoto="0" userDrawn="0"/>
        </p:nvSpPr>
        <p:spPr bwMode="auto">
          <a:xfrm flipH="0" flipV="0">
            <a:off x="1704667" y="2758439"/>
            <a:ext cx="9183367" cy="14325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 algn="ctr"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De sex målsättningarna i SKAPA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830086700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4" y="438148"/>
            <a:ext cx="1453752" cy="181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860023" name="" hidden="0"/>
          <p:cNvSpPr/>
          <p:nvPr isPhoto="0" userDrawn="0"/>
        </p:nvSpPr>
        <p:spPr bwMode="auto">
          <a:xfrm flipH="0" flipV="0">
            <a:off x="569285" y="773429"/>
            <a:ext cx="11248571" cy="511301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 lvl="1">
              <a:defRPr/>
            </a:pPr>
            <a:r>
              <a:rPr sz="4400">
                <a:solidFill>
                  <a:schemeClr val="tx2"/>
                </a:solidFill>
              </a:rPr>
              <a:t>Att skapa långsiktiga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samarbeten 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mellan småbarnspedagogik, grundläggande utbildning, klubbverksamhet, utbildning på andra stadiet, grundläggande konstundervisning, fri bildning och aktörer inom tredje sektorn. 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280848" name="" hidden="0"/>
          <p:cNvSpPr/>
          <p:nvPr isPhoto="0" userDrawn="0"/>
        </p:nvSpPr>
        <p:spPr bwMode="auto">
          <a:xfrm flipH="0" flipV="0">
            <a:off x="978182" y="1752599"/>
            <a:ext cx="9977517" cy="27737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Att öka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tillgängligheten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 genom att nå ut till underrepresenterade grupper inom konstundervisningen.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371666" name="" hidden="0"/>
          <p:cNvSpPr/>
          <p:nvPr isPhoto="0" userDrawn="0"/>
        </p:nvSpPr>
        <p:spPr bwMode="auto">
          <a:xfrm flipH="0" flipV="0">
            <a:off x="1106849" y="1668780"/>
            <a:ext cx="10401299" cy="27737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Att minska de kommunala och regionala skillnaderna  i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utbudet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 av konstundervisning för barn och unga.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6202156" name="" hidden="0"/>
          <p:cNvSpPr/>
          <p:nvPr isPhoto="0" userDrawn="0"/>
        </p:nvSpPr>
        <p:spPr bwMode="auto">
          <a:xfrm flipH="0" flipV="0">
            <a:off x="497249" y="1725930"/>
            <a:ext cx="11315700" cy="27737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Att bredda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utbudet 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av undervisning i olika konstämnen och öka det tvärkonstnärliga samarbetet.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2762250"/>
            <a:ext cx="7820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FI" sz="6000">
                <a:solidFill>
                  <a:schemeClr val="tx2"/>
                </a:solidFill>
              </a:rPr>
              <a:t>VÄLKOMMEN!</a:t>
            </a:r>
            <a:endParaRPr/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sv-FI" sz="2400"/>
              <a:t>Sören Lillkung</a:t>
            </a:r>
            <a:br>
              <a:rPr lang="sv-FI" sz="2400"/>
            </a:br>
            <a:r>
              <a:rPr lang="sv-FI" sz="2400"/>
              <a:t>VD, Svenska kulturfonden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3880363" name="" hidden="0"/>
          <p:cNvSpPr/>
          <p:nvPr isPhoto="0" userDrawn="0"/>
        </p:nvSpPr>
        <p:spPr bwMode="auto">
          <a:xfrm flipH="0" flipV="0">
            <a:off x="649649" y="1828800"/>
            <a:ext cx="11087099" cy="255269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Att skapa tydliga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studiestigar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 inom undervisningen i konstämnen på svenska i Finland.</a:t>
            </a:r>
            <a:b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</a:b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2268624" name="" hidden="0"/>
          <p:cNvSpPr/>
          <p:nvPr isPhoto="0" userDrawn="0"/>
        </p:nvSpPr>
        <p:spPr bwMode="auto">
          <a:xfrm flipH="0" flipV="0">
            <a:off x="668700" y="1642109"/>
            <a:ext cx="10744199" cy="277749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br>
              <a:rPr/>
            </a:b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Att trygga behovet av svensktalande behöriga och kompetenta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pedagoger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 för undervisningen i konstämnen.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2856666" name="" hidden="0"/>
          <p:cNvSpPr/>
          <p:nvPr isPhoto="0" userDrawn="0"/>
        </p:nvSpPr>
        <p:spPr bwMode="auto">
          <a:xfrm flipH="0" flipV="0">
            <a:off x="1202099" y="567689"/>
            <a:ext cx="9524999" cy="93726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 algn="ctr"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Vad är bra att lyfta fram i ansökan?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1996121588" name="" hidden="0"/>
          <p:cNvSpPr/>
          <p:nvPr isPhoto="0" userDrawn="0"/>
        </p:nvSpPr>
        <p:spPr bwMode="auto">
          <a:xfrm flipH="0" flipV="0">
            <a:off x="573449" y="1423977"/>
            <a:ext cx="11277599" cy="463392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Att man </a:t>
            </a:r>
            <a:r>
              <a:rPr sz="2600" b="1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samarbetar 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aktivt med andra utbildningsaktörer, kommuner och regioner.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Att det finns </a:t>
            </a:r>
            <a:r>
              <a:rPr sz="2600" b="1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momentum 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för förändring och förbättring.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Att man aktivt har lyft frågor om konstundervisning för barn och unga med </a:t>
            </a:r>
            <a:r>
              <a:rPr sz="2600" b="1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beslutsfattare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 på olika nivåer.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Att man beskriver </a:t>
            </a:r>
            <a:r>
              <a:rPr sz="2600" b="1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exitplanen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Att man läst och tagit till sig de </a:t>
            </a:r>
            <a:r>
              <a:rPr sz="2600" b="1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utredningar</a:t>
            </a: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 som gjorts.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5839833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73316446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144949" y="2558518"/>
            <a:ext cx="10037398" cy="3832755"/>
          </a:xfrm>
          <a:prstGeom prst="rect">
            <a:avLst/>
          </a:prstGeom>
        </p:spPr>
      </p:pic>
      <p:pic>
        <p:nvPicPr>
          <p:cNvPr id="1664486533" name="Bildobjekt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305424" y="609598"/>
            <a:ext cx="1453752" cy="181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0156291" name="" hidden="0"/>
          <p:cNvSpPr/>
          <p:nvPr isPhoto="0" userDrawn="0"/>
        </p:nvSpPr>
        <p:spPr bwMode="auto">
          <a:xfrm flipH="0" flipV="0">
            <a:off x="1411649" y="1028699"/>
            <a:ext cx="9677398" cy="41148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4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Ansökningsblanketten</a:t>
            </a:r>
            <a:r>
              <a:rPr sz="40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 kommer att vara den samma som förra gången, men med möjlighet för dem som fick ett SKAPA-bidrag i omgång 1 och nu söker mera finansiering att tydligt berätta vad man gjort och var man står just nu.</a:t>
            </a:r>
            <a:endParaRPr sz="40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581755" name="" hidden="0"/>
          <p:cNvSpPr/>
          <p:nvPr isPhoto="0" userDrawn="0"/>
        </p:nvSpPr>
        <p:spPr bwMode="auto">
          <a:xfrm>
            <a:off x="580866" y="312419"/>
            <a:ext cx="5772502" cy="7620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Extern utvärdering</a:t>
            </a:r>
            <a:endParaRPr sz="4400" b="1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1313992911" name="" hidden="0"/>
          <p:cNvSpPr/>
          <p:nvPr isPhoto="0" userDrawn="0"/>
        </p:nvSpPr>
        <p:spPr bwMode="auto">
          <a:xfrm flipH="0" flipV="0">
            <a:off x="752669" y="1226855"/>
            <a:ext cx="10553699" cy="46214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 marL="371994" indent="-371994">
              <a:buFont typeface="Arial"/>
              <a:buChar char="•"/>
              <a:defRPr/>
            </a:pP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Ett krav för SKAPA-finansiering.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Ska fokusera på de SKAPA-målsättningar man kryssat för.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Ska vara till nytta för både den som driver projektet och för målgruppen.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Ska kunna användas i arbetet för fortsatt finansiering.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Ska ge finansiären en klar bild av genomslaget och exitplanen, alltså hur verksamheten lever vidare när SKAPA-finansieringen är slut.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sz="26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Behöver inte gå in på varenda liten aspekt av projektet.</a:t>
            </a: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6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600" b="1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Kulturfonden kan tipsa om externa utvärderare, men projektägarna väljer själva vem de anlitar.</a:t>
            </a:r>
            <a:endParaRPr sz="2600" b="1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0421853" name="" hidden="0"/>
          <p:cNvSpPr/>
          <p:nvPr isPhoto="0" userDrawn="0"/>
        </p:nvSpPr>
        <p:spPr bwMode="auto">
          <a:xfrm>
            <a:off x="792198" y="179069"/>
            <a:ext cx="3978239" cy="7620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Finansieringen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1995991885" name="" hidden="0"/>
          <p:cNvSpPr/>
          <p:nvPr isPhoto="0" userDrawn="0"/>
        </p:nvSpPr>
        <p:spPr bwMode="auto">
          <a:xfrm flipH="0" flipV="0">
            <a:off x="792198" y="998255"/>
            <a:ext cx="11058851" cy="517394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 Vi hade sammanlagt sex miljoner euro att dela ut. Knappt två miljoner euro delades ut i första omgången.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 Den sammanlagda maxsumman för ett projekt är </a:t>
            </a:r>
            <a:r>
              <a:rPr sz="2800" b="1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350 000 euro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. Om man t.ex. beviljades 100 000 euro för ett pilotprojekt i fjol kan man inte beviljas mer än 250 000 euro för fortsättningen.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 Bidraget kan användas under flera verksamhetsår – ingen maximal längd för projekten har slagits fast.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 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Egen eller övrig extern finansiering är inte ett krav, men ses som ett plus.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objekt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558540" y="352423"/>
            <a:ext cx="2922553" cy="3653191"/>
          </a:xfrm>
          <a:prstGeom prst="rect">
            <a:avLst/>
          </a:prstGeom>
        </p:spPr>
      </p:pic>
      <p:sp>
        <p:nvSpPr>
          <p:cNvPr id="600211097" name="" hidden="0"/>
          <p:cNvSpPr/>
          <p:nvPr isPhoto="0" userDrawn="0"/>
        </p:nvSpPr>
        <p:spPr bwMode="auto">
          <a:xfrm>
            <a:off x="2224975" y="4712969"/>
            <a:ext cx="7589685" cy="7620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Och nu... en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skapande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 paus!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5904623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32489" y="553779"/>
            <a:ext cx="11242801" cy="5315614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Autofit/>
          </a:bodyPr>
          <a:lstStyle>
            <a:lvl1pPr>
              <a:defRPr sz="6000"/>
            </a:lvl1pPr>
          </a:lstStyle>
          <a:p>
            <a:pPr>
              <a:defRPr/>
            </a:pPr>
            <a:r>
              <a:rPr sz="3000" b="1"/>
              <a:t>Öppna kuvertet ni fått till ert bord och häll ut innehållet på bordet.</a:t>
            </a:r>
            <a:br>
              <a:rPr sz="3000" b="1"/>
            </a:br>
            <a:br>
              <a:rPr sz="3000" b="1"/>
            </a:br>
            <a:br>
              <a:rPr sz="3000" b="1"/>
            </a:br>
            <a: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Ställ er upp och pussla tillsammans ihop en dikt av </a:t>
            </a:r>
            <a: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ordlapparna</a:t>
            </a:r>
            <a: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.</a:t>
            </a:r>
            <a:b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</a:br>
            <a:b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</a:br>
            <a:b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</a:br>
            <a: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Fota dikten och lägg gärna ut bilden i sociala medier.</a:t>
            </a:r>
            <a:b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</a:br>
            <a:b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</a:br>
            <a:b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</a:br>
            <a:r>
              <a:rPr sz="30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Tagga Svenska kulturfonden: #kulturfonden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1895474"/>
            <a:ext cx="7820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0">
                <a:solidFill>
                  <a:schemeClr val="tx2"/>
                </a:solidFill>
              </a:rPr>
              <a:t>Kulturum - forum för konstundervisning </a:t>
            </a:r>
            <a:endParaRPr/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sv-SE" sz="2400"/>
              <a:t>	</a:t>
            </a:r>
            <a:endParaRPr/>
          </a:p>
          <a:p>
            <a:pPr algn="ctr">
              <a:defRPr/>
            </a:pPr>
            <a:r>
              <a:rPr lang="sv-SE" sz="2400"/>
              <a:t>	Vippe Leminen, Sydkustens landskapsförbund </a:t>
            </a:r>
            <a:endParaRPr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endParaRPr lang="sv-SE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1133475" y="847725"/>
            <a:ext cx="992504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3500">
                <a:solidFill>
                  <a:schemeClr val="tx2"/>
                </a:solidFill>
              </a:rPr>
              <a:t>Tasa-arvoa ja saavutettavuutta </a:t>
            </a:r>
            <a:endParaRPr/>
          </a:p>
          <a:p>
            <a:pPr algn="ctr">
              <a:defRPr/>
            </a:pPr>
            <a:r>
              <a:rPr lang="fi-FI" sz="3500">
                <a:solidFill>
                  <a:schemeClr val="tx2"/>
                </a:solidFill>
              </a:rPr>
              <a:t>Taidekasvatukseen</a:t>
            </a:r>
            <a:endParaRPr/>
          </a:p>
          <a:p>
            <a:pPr algn="ctr">
              <a:defRPr/>
            </a:pPr>
            <a:endParaRPr lang="fi-FI" sz="350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fi-FI" sz="3500">
                <a:solidFill>
                  <a:schemeClr val="tx2"/>
                </a:solidFill>
              </a:rPr>
              <a:t>Jämlikhet och tillgänglighet i konstundervisningen</a:t>
            </a:r>
            <a:endParaRPr/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sv-FI" sz="2400"/>
              <a:t>	Musikgruppen Resonaarigroup</a:t>
            </a:r>
            <a:endParaRPr/>
          </a:p>
          <a:p>
            <a:pPr algn="ctr">
              <a:defRPr/>
            </a:pPr>
            <a:r>
              <a:rPr lang="sv-FI" sz="2400"/>
              <a:t>Juho Lähteenmäki, gitarr och sång; Tomi Lehtimaa, piano; </a:t>
            </a:r>
            <a:br>
              <a:rPr lang="sv-FI" sz="2400"/>
            </a:br>
            <a:r>
              <a:rPr lang="sv-FI" sz="2400"/>
              <a:t>Vili Rosti, piano och sång</a:t>
            </a:r>
            <a:endParaRPr/>
          </a:p>
          <a:p>
            <a:pPr algn="ctr">
              <a:defRPr/>
            </a:pPr>
            <a:endParaRPr lang="sv-FI" sz="2400"/>
          </a:p>
          <a:p>
            <a:pPr algn="ctr">
              <a:defRPr/>
            </a:pPr>
            <a:r>
              <a:rPr lang="sv-FI" sz="2400"/>
              <a:t>	Markku Kaikkonen, rektor, Musiikkikeskus Resonaari (digitalt)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Avenir Next LT Pro"/>
              <a:ea typeface="Arial"/>
              <a:cs typeface="Arial"/>
            </a:endParaRPr>
          </a:p>
        </p:txBody>
      </p:sp>
      <p:sp>
        <p:nvSpPr>
          <p:cNvPr id="2" name="Rubrik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38200" y="596644"/>
            <a:ext cx="5500125" cy="343560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v-FI" sz="5100">
                <a:solidFill>
                  <a:schemeClr val="accent6">
                    <a:lumMod val="75000"/>
                  </a:schemeClr>
                </a:solidFill>
                <a:latin typeface="PT Sans"/>
              </a:rPr>
              <a:t>Kulturum </a:t>
            </a:r>
            <a:br>
              <a:rPr lang="sv-FI" sz="5100">
                <a:solidFill>
                  <a:schemeClr val="accent6">
                    <a:lumMod val="75000"/>
                  </a:schemeClr>
                </a:solidFill>
                <a:latin typeface="PT Sans"/>
              </a:rPr>
            </a:br>
            <a:r>
              <a:rPr lang="sv-FI" sz="5100">
                <a:solidFill>
                  <a:schemeClr val="accent6">
                    <a:lumMod val="75000"/>
                  </a:schemeClr>
                </a:solidFill>
                <a:latin typeface="PT Sans"/>
              </a:rPr>
              <a:t>– forum för konstundervisning</a:t>
            </a:r>
            <a:endParaRPr/>
          </a:p>
        </p:txBody>
      </p:sp>
      <p:sp>
        <p:nvSpPr>
          <p:cNvPr id="3" name="Underrubrik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38200" y="4298950"/>
            <a:ext cx="5500125" cy="19624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sv-FI">
                <a:solidFill>
                  <a:srgbClr val="FFC000"/>
                </a:solidFill>
              </a:rPr>
              <a:t>SKAPA mera-seminarium, 6.6.2023</a:t>
            </a:r>
            <a:endParaRPr/>
          </a:p>
        </p:txBody>
      </p:sp>
      <p:pic>
        <p:nvPicPr>
          <p:cNvPr id="5" name="Bildobjekt 4" descr="En bild som visar tavla, konst, Barnkonst, Färggrann&#10;&#10;Automatiskt genererad beskrivning" hidden="0"/>
          <p:cNvPicPr>
            <a:picLocks noChangeAspect="1"/>
          </p:cNvPicPr>
          <p:nvPr isPhoto="0" userDrawn="0"/>
        </p:nvPicPr>
        <p:blipFill>
          <a:blip r:embed="rId2"/>
          <a:srcRect l="0" t="0" r="-1" b="23143"/>
          <a:stretch/>
        </p:blipFill>
        <p:spPr bwMode="auto">
          <a:xfrm>
            <a:off x="6798509" y="978544"/>
            <a:ext cx="4780081" cy="4898337"/>
          </a:xfrm>
          <a:prstGeom prst="rect">
            <a:avLst/>
          </a:prstGeom>
        </p:spPr>
      </p:pic>
      <p:pic>
        <p:nvPicPr>
          <p:cNvPr id="7" name="Bildobjekt 6" descr="En bild som visar Teckensnitt, Grafik, logotyp, text&#10;&#10;Automatiskt genererad beskrivni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38200" y="5181684"/>
            <a:ext cx="1428403" cy="1079672"/>
          </a:xfrm>
          <a:prstGeom prst="rect">
            <a:avLst/>
          </a:prstGeom>
        </p:spPr>
      </p:pic>
      <p:pic>
        <p:nvPicPr>
          <p:cNvPr id="40" name="Bildobjekt 39" descr="En bild som visar Teckensnitt, text, Grafik, logotyp&#10;&#10;Automatiskt genererad beskrivni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443731" y="5582129"/>
            <a:ext cx="1722585" cy="296005"/>
          </a:xfrm>
          <a:prstGeom prst="rect">
            <a:avLst/>
          </a:prstGeom>
        </p:spPr>
      </p:pic>
      <p:pic>
        <p:nvPicPr>
          <p:cNvPr id="42" name="Bildobjekt 41" descr="En bild som visar Teckensnitt, Grafik, logotyp, symbol&#10;&#10;Automatiskt genererad beskrivni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443396" y="5751579"/>
            <a:ext cx="1428404" cy="488330"/>
          </a:xfrm>
          <a:prstGeom prst="rect">
            <a:avLst/>
          </a:prstGeom>
        </p:spPr>
      </p:pic>
      <p:pic>
        <p:nvPicPr>
          <p:cNvPr id="8" name="Bildobjekt 7" descr="En bild som visar Teckensnitt, vit, Grafik, text&#10;&#10;Automatiskt genererad beskrivni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4343444" y="5120898"/>
            <a:ext cx="1705856" cy="609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 hidden="0"/>
          <p:cNvSpPr/>
          <p:nvPr isPhoto="0" userDrawn="0"/>
        </p:nvSpPr>
        <p:spPr bwMode="auto">
          <a:xfrm>
            <a:off x="1387929" y="653143"/>
            <a:ext cx="9584871" cy="5600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5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Syfte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v-FI" sz="4200" b="0" i="0" u="none" strike="noStrike" cap="none" spc="0">
              <a:ln>
                <a:noFill/>
              </a:ln>
              <a:solidFill>
                <a:prstClr val="white"/>
              </a:solidFill>
              <a:latin typeface="PT Sans"/>
              <a:ea typeface="Arial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4200" b="0" i="1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Skapa ett forum för diskussion,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4200" b="0" i="1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erfarenhetsutbyte och samarbete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4200" b="0" i="1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inom konstundervisningen på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4200" b="0" i="1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svenska i Finland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FI">
                <a:solidFill>
                  <a:srgbClr val="FFC000"/>
                </a:solidFill>
                <a:latin typeface="PT Sans"/>
              </a:rPr>
              <a:t>Målsättningar</a:t>
            </a:r>
            <a:endParaRPr/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  <a:defRPr/>
            </a:pPr>
            <a:endParaRPr lang="sv-FI" b="1" i="0" u="none" strike="noStrike">
              <a:solidFill>
                <a:schemeClr val="accent1"/>
              </a:solidFill>
              <a:latin typeface="Source Sans Pro"/>
            </a:endParaRPr>
          </a:p>
          <a:p>
            <a:pPr marL="0" indent="0" algn="l">
              <a:buNone/>
              <a:defRPr/>
            </a:pP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Öka tvärsektoriellt och tvärkonstnärligt samarbete </a:t>
            </a: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lokalt och regionalt bland olika aktörer​</a:t>
            </a:r>
            <a:br>
              <a:rPr lang="sv-FI">
                <a:solidFill>
                  <a:srgbClr val="0070C0"/>
                </a:solidFill>
                <a:latin typeface="Source Sans Pro"/>
              </a:rPr>
            </a:br>
            <a:br>
              <a:rPr lang="sv-FI">
                <a:solidFill>
                  <a:srgbClr val="0070C0"/>
                </a:solidFill>
                <a:latin typeface="Source Sans Pro"/>
              </a:rPr>
            </a:b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Stöda kommunerna, SKAPA-finansierade projekt, och upprätthållarna </a:t>
            </a: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i arbetet med att utveckla den grundläggande konstundervisningen och övrig konstundervisning lokalt, regionalt och nationellt</a:t>
            </a:r>
            <a:br>
              <a:rPr lang="sv-FI" b="0" i="0" u="none" strike="noStrike">
                <a:solidFill>
                  <a:srgbClr val="0070C0"/>
                </a:solidFill>
                <a:latin typeface="Source Sans Pro"/>
              </a:rPr>
            </a:br>
            <a:br>
              <a:rPr lang="sv-FI" b="0" i="0" u="none" strike="noStrike">
                <a:solidFill>
                  <a:srgbClr val="0070C0"/>
                </a:solidFill>
                <a:latin typeface="Source Sans Pro"/>
              </a:rPr>
            </a:b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Skapa rum för erfarenhetsutbyte och kompetenshöjning </a:t>
            </a: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inom konstundervisningsfältet</a:t>
            </a:r>
            <a:br>
              <a:rPr lang="sv-FI">
                <a:solidFill>
                  <a:srgbClr val="0070C0"/>
                </a:solidFill>
                <a:latin typeface="Source Sans Pro"/>
              </a:rPr>
            </a:br>
            <a:br>
              <a:rPr lang="sv-FI">
                <a:solidFill>
                  <a:srgbClr val="0070C0"/>
                </a:solidFill>
                <a:latin typeface="Source Sans Pro"/>
              </a:rPr>
            </a:b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Öka synligheten </a:t>
            </a: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för konstundervisningens betydelse och värde i samhället​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FI">
                <a:solidFill>
                  <a:srgbClr val="FFC000"/>
                </a:solidFill>
                <a:latin typeface="PT Sans"/>
              </a:rPr>
              <a:t>Verksamhet</a:t>
            </a:r>
            <a:endParaRPr/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  <a:defRPr/>
            </a:pPr>
            <a:endParaRPr lang="sv-FI" b="1">
              <a:solidFill>
                <a:srgbClr val="0070C0"/>
              </a:solidFill>
              <a:latin typeface="Source Sans Pro"/>
            </a:endParaRPr>
          </a:p>
          <a:p>
            <a:pPr marL="0" indent="0" algn="l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T</a:t>
            </a: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ema- och nätverksträffar </a:t>
            </a: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för olika målgrupper (lärare och pedagoger, rektorer, kommunala tjänsteinnehavare, beslutsfattare, SKAPA-finansierade projekt)</a:t>
            </a:r>
            <a:br>
              <a:rPr lang="sv-FI" b="0" i="0" u="none" strike="noStrike">
                <a:solidFill>
                  <a:srgbClr val="0070C0"/>
                </a:solidFill>
                <a:latin typeface="Source Sans Pro"/>
              </a:rPr>
            </a:br>
            <a:endParaRPr lang="sv-FI" b="0" i="0" u="none" strike="noStrike">
              <a:solidFill>
                <a:srgbClr val="0070C0"/>
              </a:solidFill>
              <a:latin typeface="Source Sans Pro"/>
              <a:ea typeface="Source Sans Pro"/>
            </a:endParaRPr>
          </a:p>
          <a:p>
            <a:pPr marL="0" indent="0" algn="l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Två större s</a:t>
            </a: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eminarie- och utbildningsdagar</a:t>
            </a: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 för konstundervisningsfältet</a:t>
            </a:r>
            <a:br>
              <a:rPr lang="sv-FI" b="0" i="0" u="none" strike="noStrike">
                <a:solidFill>
                  <a:srgbClr val="0070C0"/>
                </a:solidFill>
                <a:latin typeface="Source Sans Pro"/>
              </a:rPr>
            </a:b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 </a:t>
            </a:r>
            <a:endParaRPr/>
          </a:p>
          <a:p>
            <a:pPr marL="0" indent="0" algn="l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Påverkansarbete, i</a:t>
            </a: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ntressebevakning och kampanjer </a:t>
            </a:r>
            <a:r>
              <a:rPr lang="sv-FI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för konstfostran och GRK-fältet på svenska och tvåspråkigt</a:t>
            </a:r>
            <a:br>
              <a:rPr lang="sv-FI" b="0" i="0" u="none" strike="noStrike">
                <a:solidFill>
                  <a:srgbClr val="0070C0"/>
                </a:solidFill>
                <a:latin typeface="Source Sans Pro"/>
              </a:rPr>
            </a:b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 </a:t>
            </a:r>
            <a:endParaRPr/>
          </a:p>
          <a:p>
            <a:pPr marL="0" indent="0" algn="l">
              <a:buNone/>
              <a:defRPr/>
            </a:pPr>
            <a:r>
              <a:rPr lang="sv-FI" b="1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Kartlägga behov </a:t>
            </a:r>
            <a:r>
              <a:rPr lang="sv-FI" b="0" i="0" u="none" strike="noStrike">
                <a:solidFill>
                  <a:srgbClr val="0070C0"/>
                </a:solidFill>
                <a:latin typeface="Source Sans Pro"/>
                <a:ea typeface="Source Sans Pro"/>
              </a:rPr>
              <a:t>av informationskanaler i samråd med fältet​</a:t>
            </a:r>
            <a:endParaRPr/>
          </a:p>
          <a:p>
            <a:pPr>
              <a:defRPr/>
            </a:pPr>
            <a:endParaRPr lang="sv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FI">
                <a:solidFill>
                  <a:srgbClr val="FFC000"/>
                </a:solidFill>
                <a:latin typeface="PT Sans"/>
              </a:rPr>
              <a:t>Projetktledningen</a:t>
            </a:r>
            <a:endParaRPr/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sv-FI" b="1">
                <a:solidFill>
                  <a:srgbClr val="FFC000"/>
                </a:solidFill>
                <a:latin typeface="Source Sans Pro"/>
                <a:ea typeface="Source Sans Pro"/>
              </a:rPr>
              <a:t>Arbetsgruppen </a:t>
            </a:r>
            <a:endParaRPr lang="sv-FI">
              <a:solidFill>
                <a:srgbClr val="FFC000"/>
              </a:solidFill>
              <a:latin typeface="Source Sans Pro"/>
              <a:ea typeface="Source Sans Pro"/>
            </a:endParaRPr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Monica Martens-Seppelin </a:t>
            </a:r>
            <a:r>
              <a:rPr lang="sv-FI">
                <a:solidFill>
                  <a:srgbClr val="0070C0"/>
                </a:solidFill>
                <a:latin typeface="Source Sans Pro"/>
                <a:ea typeface="Source Sans Pro"/>
              </a:rPr>
              <a:t>(Sydkusten)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Åsa Blomstedt </a:t>
            </a:r>
            <a:r>
              <a:rPr lang="sv-FI">
                <a:solidFill>
                  <a:srgbClr val="0070C0"/>
                </a:solidFill>
                <a:latin typeface="Source Sans Pro"/>
                <a:ea typeface="Source Sans Pro"/>
              </a:rPr>
              <a:t>(KulturÖsterbotten)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Vippe Leminen </a:t>
            </a:r>
            <a:r>
              <a:rPr lang="sv-FI">
                <a:solidFill>
                  <a:srgbClr val="0070C0"/>
                </a:solidFill>
                <a:latin typeface="Source Sans Pro"/>
                <a:ea typeface="Source Sans Pro"/>
              </a:rPr>
              <a:t>(Sydkusten)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Johanna Björkholm </a:t>
            </a:r>
            <a:r>
              <a:rPr lang="sv-FI">
                <a:solidFill>
                  <a:srgbClr val="0070C0"/>
                </a:solidFill>
                <a:latin typeface="Source Sans Pro"/>
                <a:ea typeface="Source Sans Pro"/>
              </a:rPr>
              <a:t>(KulturÖsterbotten)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Utvärderare</a:t>
            </a:r>
            <a:r>
              <a:rPr lang="sv-FI">
                <a:solidFill>
                  <a:srgbClr val="0070C0"/>
                </a:solidFill>
                <a:latin typeface="Source Sans Pro"/>
                <a:ea typeface="Source Sans Pro"/>
              </a:rPr>
              <a:t> (extern) </a:t>
            </a:r>
            <a:endParaRPr/>
          </a:p>
          <a:p>
            <a:pPr marL="0" indent="0">
              <a:buNone/>
              <a:defRPr/>
            </a:pPr>
            <a:endParaRPr lang="sv-FI">
              <a:solidFill>
                <a:srgbClr val="00B0F0"/>
              </a:solidFill>
              <a:latin typeface="Source Sans Pro"/>
              <a:ea typeface="Source Sans Pro"/>
            </a:endParaRPr>
          </a:p>
          <a:p>
            <a:pPr marL="0" indent="0">
              <a:buNone/>
              <a:defRPr/>
            </a:pPr>
            <a:r>
              <a:rPr lang="sv-FI" b="1">
                <a:solidFill>
                  <a:srgbClr val="FFC000"/>
                </a:solidFill>
                <a:latin typeface="Source Sans Pro"/>
                <a:ea typeface="Source Sans Pro"/>
              </a:rPr>
              <a:t>Referensgruppen </a:t>
            </a:r>
            <a:endParaRPr lang="sv-FI">
              <a:solidFill>
                <a:srgbClr val="FFC000"/>
              </a:solidFill>
              <a:latin typeface="Source Sans Pro"/>
              <a:ea typeface="Source Sans Pro"/>
            </a:endParaRPr>
          </a:p>
          <a:p>
            <a:pPr marL="0" indent="0">
              <a:buNone/>
              <a:defRPr/>
            </a:pPr>
            <a:r>
              <a:rPr lang="sv-FI">
                <a:solidFill>
                  <a:srgbClr val="0070C0"/>
                </a:solidFill>
                <a:latin typeface="Source Sans Pro"/>
                <a:ea typeface="Source Sans Pro"/>
              </a:rPr>
              <a:t>RFV:s arbetsgrupp, Förbundet för grundläggande konstundervisning (TPO-liitto) &amp; DUNK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FI">
                <a:solidFill>
                  <a:srgbClr val="FFC000"/>
                </a:solidFill>
                <a:latin typeface="PT Sans"/>
              </a:rPr>
              <a:t>Samarbetspartners</a:t>
            </a:r>
            <a:endParaRPr/>
          </a:p>
        </p:txBody>
      </p:sp>
      <p:sp>
        <p:nvSpPr>
          <p:cNvPr id="3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KulturÖsterbotten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Bildningsalliansen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Förbundet för grundläggande konstundervisning (TPO-liitto)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Utbildningsstyrelsen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Enskilda tvåspråkiga kommuner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SKAPA-finansierade projekt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BRAVO-nätverket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Regionförvaltningsverket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DUNK</a:t>
            </a:r>
            <a:endParaRPr/>
          </a:p>
          <a:p>
            <a:pPr marL="0" indent="0">
              <a:buNone/>
              <a:defRPr/>
            </a:pPr>
            <a:r>
              <a:rPr lang="sv-FI" b="1">
                <a:solidFill>
                  <a:srgbClr val="0070C0"/>
                </a:solidFill>
                <a:latin typeface="Source Sans Pro"/>
                <a:ea typeface="Source Sans Pro"/>
              </a:rPr>
              <a:t>Idébanken (Martin Wegelius-institutet)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3" hidden="0"/>
          <p:cNvSpPr txBox="1"/>
          <p:nvPr isPhoto="0" userDrawn="0"/>
        </p:nvSpPr>
        <p:spPr bwMode="auto">
          <a:xfrm>
            <a:off x="2035864" y="5521411"/>
            <a:ext cx="81202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2400" b="0" i="0" u="none" strike="noStrike" cap="none" spc="0">
                <a:ln>
                  <a:noFill/>
                </a:ln>
                <a:solidFill>
                  <a:srgbClr val="FFC000"/>
                </a:solidFill>
                <a:latin typeface="PT Sans"/>
                <a:ea typeface="Arial"/>
                <a:cs typeface="Hind"/>
              </a:rPr>
              <a:t>Önskemål om innehåll till nätverksträffar &amp; utbildningsdagar</a:t>
            </a:r>
            <a:endParaRPr/>
          </a:p>
        </p:txBody>
      </p:sp>
      <p:pic>
        <p:nvPicPr>
          <p:cNvPr id="8" name="Bildobjekt 7" descr="En bild som visar Grafik, mönster, pixel, design&#10;&#10;Automatiskt genererad beskrivni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536348" y="505592"/>
            <a:ext cx="5119301" cy="5025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Avenir Next LT Pro"/>
              <a:ea typeface="Arial"/>
              <a:cs typeface="Arial"/>
            </a:endParaRPr>
          </a:p>
        </p:txBody>
      </p:sp>
      <p:pic>
        <p:nvPicPr>
          <p:cNvPr id="9" name="Bildobjekt 8" descr="En bild som visar tavla, konst, Barnkonst, Färggrann&#10;&#10;Automatiskt genererad beskrivni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5400000">
            <a:off x="2668523" y="-2665478"/>
            <a:ext cx="6858001" cy="12188953"/>
          </a:xfrm>
          <a:prstGeom prst="rect">
            <a:avLst/>
          </a:prstGeom>
        </p:spPr>
      </p:pic>
      <p:sp>
        <p:nvSpPr>
          <p:cNvPr id="6" name="textruta 5" hidden="0"/>
          <p:cNvSpPr txBox="1"/>
          <p:nvPr isPhoto="0" userDrawn="0"/>
        </p:nvSpPr>
        <p:spPr bwMode="auto">
          <a:xfrm>
            <a:off x="1819038" y="1082829"/>
            <a:ext cx="855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5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Det skall bli jätteroligt!</a:t>
            </a:r>
            <a:endParaRPr/>
          </a:p>
        </p:txBody>
      </p:sp>
      <p:sp>
        <p:nvSpPr>
          <p:cNvPr id="7" name="textruta 6" hidden="0"/>
          <p:cNvSpPr txBox="1"/>
          <p:nvPr isPhoto="0" userDrawn="0"/>
        </p:nvSpPr>
        <p:spPr bwMode="auto">
          <a:xfrm>
            <a:off x="1819038" y="2295939"/>
            <a:ext cx="8090452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25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T Sans"/>
                <a:ea typeface="Arial"/>
                <a:cs typeface="Arial"/>
              </a:rPr>
              <a:t>Om ni har några frågor, tankar eller önskemål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25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T Sans"/>
                <a:ea typeface="Arial"/>
                <a:cs typeface="Arial"/>
              </a:rPr>
              <a:t>så hör gärna av er!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v-FI" sz="1800" b="1" i="0" u="none" strike="noStrike" cap="none" spc="0">
              <a:ln>
                <a:noFill/>
              </a:ln>
              <a:solidFill>
                <a:srgbClr val="FFFFFF"/>
              </a:solidFill>
              <a:latin typeface="Hind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v-FI" sz="1800" b="0" i="0" u="none" strike="noStrike" cap="none" spc="0">
              <a:ln>
                <a:noFill/>
              </a:ln>
              <a:solidFill>
                <a:prstClr val="black"/>
              </a:solidFill>
              <a:latin typeface="Avenir Next LT Pro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Vippe Leminen</a:t>
            </a:r>
            <a:r>
              <a:rPr lang="sv-FI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, Sydkusten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Projektledare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1800" b="0" i="0" u="sng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  <a:hlinkClick r:id="rId3" tooltip="mailto:vippe.leminen@sydkusten.fi"/>
              </a:rPr>
              <a:t>vippe.leminen@sydkusten.fi</a:t>
            </a:r>
            <a:endParaRPr lang="sv-FI" sz="1800" b="0" i="0" u="none" strike="noStrike" cap="none" spc="0">
              <a:ln>
                <a:noFill/>
              </a:ln>
              <a:solidFill>
                <a:prstClr val="white"/>
              </a:solidFill>
              <a:latin typeface="PT Sans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tel: 050 5527 276 </a:t>
            </a:r>
            <a:br>
              <a:rPr lang="sv-FI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T Sans"/>
                <a:ea typeface="Arial"/>
                <a:cs typeface="Arial"/>
              </a:rPr>
            </a:br>
            <a:endParaRPr lang="sv-FI" sz="1800" b="0" i="0" u="none" strike="noStrike" cap="none" spc="0">
              <a:ln>
                <a:noFill/>
              </a:ln>
              <a:solidFill>
                <a:prstClr val="black"/>
              </a:solidFill>
              <a:latin typeface="PT Sans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Johanna Björkholm</a:t>
            </a:r>
            <a:r>
              <a:rPr lang="sv-FI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, KulturÖsterbotten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projektledare (börjar hösten 2023)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FI" sz="1800" b="0" i="0" u="sng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  <a:hlinkClick r:id="rId4" tooltip="mailto:johanna.bjorkholm@kulturosterbotten.fi"/>
              </a:rPr>
              <a:t>johanna.bjorkholm@kulturosterbotten.fi</a:t>
            </a:r>
            <a:r>
              <a:rPr lang="sv-FI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 </a:t>
            </a:r>
            <a:br>
              <a:rPr lang="sv-FI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T Sans"/>
                <a:ea typeface="Arial"/>
                <a:cs typeface="Arial"/>
              </a:rPr>
            </a:br>
            <a:r>
              <a:rPr lang="sv-FI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T Sans"/>
                <a:ea typeface="Arial"/>
                <a:cs typeface="Arial"/>
              </a:rPr>
              <a:t>tel: 044 750 3149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1812131" y="2457450"/>
            <a:ext cx="856773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0">
                <a:solidFill>
                  <a:schemeClr val="tx2"/>
                </a:solidFill>
              </a:rPr>
              <a:t>Vi sammanfattar dagen </a:t>
            </a:r>
            <a:endParaRPr/>
          </a:p>
          <a:p>
            <a:pPr algn="ctr">
              <a:defRPr/>
            </a:pPr>
            <a:endParaRPr lang="sv-SE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r>
              <a:rPr lang="sv-SE" sz="2400"/>
              <a:t>Berndt-Johan Lindström</a:t>
            </a:r>
            <a:endParaRPr/>
          </a:p>
          <a:p>
            <a:pPr algn="ctr">
              <a:defRPr/>
            </a:pPr>
            <a:r>
              <a:rPr lang="sv-SE" sz="2400"/>
              <a:t> ledande utbildningsombudsman, Svenska kulturfonden</a:t>
            </a:r>
            <a:endParaRPr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r>
              <a:rPr lang="sv-SE" sz="2400"/>
              <a:t>Katarina von Numers-Ekman</a:t>
            </a:r>
            <a:endParaRPr/>
          </a:p>
          <a:p>
            <a:pPr algn="ctr">
              <a:defRPr/>
            </a:pPr>
            <a:r>
              <a:rPr lang="sv-SE" sz="2400"/>
              <a:t>ombudsman, Svenska kulturfonden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6766496" name="" hidden="0"/>
          <p:cNvSpPr/>
          <p:nvPr isPhoto="0" userDrawn="0"/>
        </p:nvSpPr>
        <p:spPr bwMode="auto">
          <a:xfrm flipH="0" flipV="0">
            <a:off x="953669" y="651066"/>
            <a:ext cx="10234934" cy="210315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Chat GPT om varför det är viktigt med en </a:t>
            </a:r>
            <a:r>
              <a:rPr sz="44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exitplan </a:t>
            </a:r>
            <a:r>
              <a:rPr sz="44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i ett projekt:</a:t>
            </a:r>
            <a:endParaRPr sz="44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2120853919" name="" hidden="0"/>
          <p:cNvSpPr/>
          <p:nvPr isPhoto="0" userDrawn="0"/>
        </p:nvSpPr>
        <p:spPr bwMode="auto">
          <a:xfrm flipH="0" flipV="0">
            <a:off x="1021220" y="2492518"/>
            <a:ext cx="10012325" cy="28016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4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40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Tydlig avslutning</a:t>
            </a:r>
            <a:endParaRPr sz="40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4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40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Effektiv resursanvändning</a:t>
            </a:r>
            <a:endParaRPr sz="40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4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40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Utvärdering och kunskapsöverföring</a:t>
            </a:r>
            <a:endParaRPr sz="40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defRPr/>
            </a:pPr>
            <a:r>
              <a:rPr sz="4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40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Framtida möjligheter</a:t>
            </a:r>
            <a:endParaRPr sz="40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1728725" y="1556792"/>
            <a:ext cx="87345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/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fi-FI" sz="3200" i="1"/>
              <a:t>Toivotaan, toivotaan, toivotaan</a:t>
            </a:r>
            <a:endParaRPr/>
          </a:p>
          <a:p>
            <a:pPr algn="ctr">
              <a:defRPr/>
            </a:pPr>
            <a:r>
              <a:rPr lang="fi-FI" sz="3200" i="1"/>
              <a:t>Että joskus luomme toisenlaisen maan</a:t>
            </a:r>
            <a:endParaRPr/>
          </a:p>
          <a:p>
            <a:pPr algn="ctr">
              <a:defRPr/>
            </a:pPr>
            <a:r>
              <a:rPr lang="fi-FI" sz="3200" i="1"/>
              <a:t>Että antaisimme kaiken, auttaisimme ystävää</a:t>
            </a:r>
            <a:endParaRPr/>
          </a:p>
          <a:p>
            <a:pPr algn="ctr">
              <a:defRPr/>
            </a:pPr>
            <a:r>
              <a:rPr lang="fi-FI" sz="3200" i="1"/>
              <a:t>Ehkä kaukana se on, </a:t>
            </a:r>
            <a:r>
              <a:rPr lang="fi-FI" sz="3200" i="1"/>
              <a:t>mut</a:t>
            </a:r>
            <a:r>
              <a:rPr lang="fi-FI" sz="3200" i="1"/>
              <a:t>' toivo jää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158122" name="" hidden="0"/>
          <p:cNvSpPr/>
          <p:nvPr isPhoto="0" userDrawn="0"/>
        </p:nvSpPr>
        <p:spPr bwMode="auto">
          <a:xfrm flipH="0" flipV="0">
            <a:off x="693168" y="194043"/>
            <a:ext cx="10894155" cy="204322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36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Chat GPT om hur man får </a:t>
            </a:r>
            <a:r>
              <a:rPr sz="3600" b="1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beslutsfattare </a:t>
            </a:r>
            <a:r>
              <a:rPr sz="3600" b="0" i="0" u="none">
                <a:solidFill>
                  <a:srgbClr val="1D4E5E"/>
                </a:solidFill>
                <a:latin typeface="Georgia"/>
                <a:ea typeface="Georgia"/>
                <a:cs typeface="Georgia"/>
              </a:rPr>
              <a:t>att förstå vikten av konstundervisning för barn och unga:</a:t>
            </a:r>
            <a:endParaRPr sz="3600" b="0" i="0" u="none">
              <a:solidFill>
                <a:srgbClr val="1D4E5E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131235719" name="" hidden="0"/>
          <p:cNvSpPr/>
          <p:nvPr isPhoto="0" userDrawn="0"/>
        </p:nvSpPr>
        <p:spPr bwMode="auto">
          <a:xfrm flipH="0" flipV="0">
            <a:off x="841541" y="1659030"/>
            <a:ext cx="10546423" cy="421102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lnSpc>
                <a:spcPct val="114999"/>
              </a:lnSpc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Samla in forskning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lnSpc>
                <a:spcPct val="114999"/>
              </a:lnSpc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Lyft fram ekonomiska fördelar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lnSpc>
                <a:spcPct val="114999"/>
              </a:lnSpc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Visa att konstundervisning stärker andra utbildningsområden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lnSpc>
                <a:spcPct val="114999"/>
              </a:lnSpc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Samarbeta med andra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lnSpc>
                <a:spcPct val="114999"/>
              </a:lnSpc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Presentera exempel på framgångsrika koncept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lnSpc>
                <a:spcPct val="114999"/>
              </a:lnSpc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Anpassa budskapet till beslutsfattarnas prioriteringar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  <a:p>
            <a:pPr>
              <a:lnSpc>
                <a:spcPct val="114999"/>
              </a:lnSpc>
              <a:defRPr/>
            </a:pPr>
            <a:r>
              <a:rPr sz="2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Ordna utställningar, evenemang 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o.dyl</a:t>
            </a:r>
            <a:r>
              <a:rPr sz="2800" b="0" i="0" u="none">
                <a:solidFill>
                  <a:srgbClr val="222222"/>
                </a:solidFill>
                <a:latin typeface="Georgia"/>
                <a:ea typeface="Georgia"/>
                <a:cs typeface="Georgia"/>
              </a:rPr>
              <a:t>. där beslutsfattarna kan uppleva de positiva effekterna</a:t>
            </a:r>
            <a:endParaRPr sz="2800" b="0" i="0" u="none">
              <a:solidFill>
                <a:srgbClr val="222222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1885950"/>
            <a:ext cx="782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0">
                <a:solidFill>
                  <a:schemeClr val="tx2"/>
                </a:solidFill>
              </a:rPr>
              <a:t>KAFFE &amp; MINGEL</a:t>
            </a:r>
            <a:endParaRPr lang="sv-FI" sz="6000">
              <a:solidFill>
                <a:schemeClr val="tx2"/>
              </a:solidFill>
            </a:endParaRPr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r>
              <a:rPr lang="sv-SE" sz="2400"/>
              <a:t>Tack och skaparglädje!</a:t>
            </a:r>
            <a:endParaRPr lang="sv-FI" sz="2400"/>
          </a:p>
        </p:txBody>
      </p:sp>
      <p:pic>
        <p:nvPicPr>
          <p:cNvPr id="6" name="Bild 5" descr="Kaffe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367337" y="2828924"/>
            <a:ext cx="1457325" cy="145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nlinemedia 1" hidden="0" title="Markku Kaikkonen, rektor, Musiikkikeskus Resonaari">
            <a:hlinkClick r:id="" action="ppaction://media"/>
          </p:cNvPr>
          <p:cNvPicPr>
            <a:picLocks noChangeAspect="1" noRot="1"/>
          </p:cNvPicPr>
          <p:nvPr isPhoto="0" userDrawn="0">
            <a:videoFile r:link="rId4"/>
          </p:nvPr>
        </p:nvPicPr>
        <p:blipFill>
          <a:blip r:embed="rId2"/>
          <a:stretch/>
        </p:blipFill>
        <p:spPr bwMode="auto">
          <a:xfrm>
            <a:off x="584065" y="0"/>
            <a:ext cx="11023869" cy="6200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objekt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842146" y="142874"/>
            <a:ext cx="4507707" cy="5634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1590675"/>
            <a:ext cx="78200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0">
                <a:solidFill>
                  <a:schemeClr val="tx2"/>
                </a:solidFill>
              </a:rPr>
              <a:t>SCENSAMTAL</a:t>
            </a:r>
            <a:endParaRPr lang="sv-FI" sz="6000">
              <a:solidFill>
                <a:schemeClr val="tx2"/>
              </a:solidFill>
            </a:endParaRPr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sv-SE" sz="3200">
                <a:solidFill>
                  <a:schemeClr val="tx2"/>
                </a:solidFill>
              </a:rPr>
              <a:t>med SKAPA-projekt i Österbotten</a:t>
            </a:r>
            <a:endParaRPr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r>
              <a:rPr lang="sv-SE" sz="2400"/>
              <a:t>Bo-Anders Sandström, Kristian Nordblad, </a:t>
            </a:r>
            <a:endParaRPr/>
          </a:p>
          <a:p>
            <a:pPr algn="ctr">
              <a:defRPr/>
            </a:pPr>
            <a:r>
              <a:rPr lang="sv-SE" sz="2400"/>
              <a:t>Kenneth Nordman, Sarah Bergkulla och Sonja Backlund</a:t>
            </a:r>
            <a:endParaRPr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r>
              <a:rPr lang="sv-SE" sz="2400"/>
              <a:t>Samtalet modereras av Martin Enroth</a:t>
            </a:r>
            <a:endParaRPr/>
          </a:p>
          <a:p>
            <a:pPr algn="ctr">
              <a:defRPr/>
            </a:pPr>
            <a:endParaRPr lang="sv-SE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1346745"/>
            <a:ext cx="78200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0">
                <a:solidFill>
                  <a:schemeClr val="tx2"/>
                </a:solidFill>
              </a:rPr>
              <a:t>SCENSAMTAL</a:t>
            </a:r>
            <a:endParaRPr lang="sv-FI" sz="6000">
              <a:solidFill>
                <a:schemeClr val="tx2"/>
              </a:solidFill>
            </a:endParaRPr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r>
              <a:rPr lang="sv-SE" sz="3200">
                <a:solidFill>
                  <a:schemeClr val="tx2"/>
                </a:solidFill>
              </a:rPr>
              <a:t>med SKAPA-projekt i Nyland och Åboland</a:t>
            </a:r>
            <a:endParaRPr/>
          </a:p>
          <a:p>
            <a:pPr algn="ctr">
              <a:defRPr/>
            </a:pPr>
            <a:br>
              <a:rPr lang="sv-SE" sz="2400"/>
            </a:br>
            <a:r>
              <a:rPr lang="sv-SE" sz="2400"/>
              <a:t>Pia Lindén-Lamoureaux, Johan Ekman, Lotta Lerviks, Susann Hartman, Johanna Lönnfors och Ida Malmberg</a:t>
            </a:r>
            <a:endParaRPr/>
          </a:p>
          <a:p>
            <a:pPr algn="ctr">
              <a:defRPr/>
            </a:pPr>
            <a:br>
              <a:rPr lang="sv-SE" sz="2400"/>
            </a:br>
            <a:r>
              <a:rPr lang="sv-SE" sz="2400"/>
              <a:t>Samtalet modereras av </a:t>
            </a:r>
            <a:endParaRPr/>
          </a:p>
          <a:p>
            <a:pPr algn="ctr">
              <a:defRPr/>
            </a:pPr>
            <a:r>
              <a:rPr lang="sv-SE" sz="2400"/>
              <a:t>Matts Blomqvist och Åsa Rosenberg</a:t>
            </a:r>
            <a:endParaRPr/>
          </a:p>
          <a:p>
            <a:pPr algn="ctr">
              <a:defRPr/>
            </a:pPr>
            <a:endParaRPr lang="sv-SE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239375" y="438149"/>
            <a:ext cx="1453753" cy="1817191"/>
          </a:xfrm>
          <a:prstGeom prst="rect">
            <a:avLst/>
          </a:prstGeom>
        </p:spPr>
      </p:pic>
      <p:sp>
        <p:nvSpPr>
          <p:cNvPr id="4" name="textruta 3" hidden="0"/>
          <p:cNvSpPr txBox="1"/>
          <p:nvPr isPhoto="0" userDrawn="0"/>
        </p:nvSpPr>
        <p:spPr bwMode="auto">
          <a:xfrm>
            <a:off x="2185987" y="1885950"/>
            <a:ext cx="782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0">
                <a:solidFill>
                  <a:schemeClr val="tx2"/>
                </a:solidFill>
              </a:rPr>
              <a:t>L</a:t>
            </a:r>
            <a:r>
              <a:rPr lang="sv-FI" sz="6000">
                <a:solidFill>
                  <a:schemeClr val="tx2"/>
                </a:solidFill>
              </a:rPr>
              <a:t>UNCH</a:t>
            </a:r>
            <a:endParaRPr/>
          </a:p>
          <a:p>
            <a:pPr algn="ctr">
              <a:defRPr/>
            </a:pPr>
            <a:endParaRPr lang="sv-FI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endParaRPr lang="sv-SE" sz="2400"/>
          </a:p>
          <a:p>
            <a:pPr algn="ctr">
              <a:defRPr/>
            </a:pPr>
            <a:r>
              <a:rPr lang="sv-SE" sz="2400"/>
              <a:t>1</a:t>
            </a:r>
            <a:r>
              <a:rPr lang="sv-FI" sz="2400"/>
              <a:t>3.00 – 13.45</a:t>
            </a:r>
            <a:endParaRPr/>
          </a:p>
        </p:txBody>
      </p:sp>
      <p:pic>
        <p:nvPicPr>
          <p:cNvPr id="5" name="Bild 4" descr="Dukni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448299" y="2838450"/>
            <a:ext cx="1628776" cy="1628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kulturfonden_2015">
  <a:themeElements>
    <a:clrScheme name="Svenska kulturfonden 2015">
      <a:dk1>
        <a:srgbClr val="222222"/>
      </a:dk1>
      <a:lt1>
        <a:srgbClr val="F8F8F8"/>
      </a:lt1>
      <a:dk2>
        <a:srgbClr val="1D4E5E"/>
      </a:dk2>
      <a:lt2>
        <a:srgbClr val="FFFFFF"/>
      </a:lt2>
      <a:accent1>
        <a:srgbClr val="1D4E5E"/>
      </a:accent1>
      <a:accent2>
        <a:srgbClr val="CA8758"/>
      </a:accent2>
      <a:accent3>
        <a:srgbClr val="6D6D6D"/>
      </a:accent3>
      <a:accent4>
        <a:srgbClr val="90999F"/>
      </a:accent4>
      <a:accent5>
        <a:srgbClr val="222222"/>
      </a:accent5>
      <a:accent6>
        <a:srgbClr val="BABABA"/>
      </a:accent6>
      <a:hlink>
        <a:srgbClr val="FFFFFF"/>
      </a:hlink>
      <a:folHlink>
        <a:srgbClr val="FFFFFF"/>
      </a:folHlink>
    </a:clrScheme>
    <a:fontScheme name="Georgien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Arial"/>
        <a:cs typeface="Arial"/>
      </a:majorFont>
      <a:minorFont>
        <a:latin typeface="Avenir Next LT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kulturfonden_2015</Template>
  <TotalTime>0</TotalTime>
  <Words>0</Words>
  <Application>ONLYOFFICE/6.4.1.45</Application>
  <DocSecurity>0</DocSecurity>
  <PresentationFormat>Bredbild</PresentationFormat>
  <Paragraphs>0</Paragraphs>
  <Slides>41</Slides>
  <Notes>41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ahlmia</dc:creator>
  <cp:keywords/>
  <dc:description/>
  <dc:identifier/>
  <dc:language/>
  <cp:lastModifiedBy>Emma Augustsson</cp:lastModifiedBy>
  <cp:revision>25</cp:revision>
  <dcterms:created xsi:type="dcterms:W3CDTF">2023-06-01T12:26:39Z</dcterms:created>
  <dcterms:modified xsi:type="dcterms:W3CDTF">2023-06-09T09:19:05Z</dcterms:modified>
  <cp:category/>
  <cp:contentStatus/>
  <cp:version/>
</cp:coreProperties>
</file>